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2" r:id="rId2"/>
    <p:sldId id="259" r:id="rId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426" y="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A279110-2317-4EF0-8B0B-5CD348699367}" type="datetimeFigureOut">
              <a:rPr lang="en-US" smtClean="0"/>
              <a:pPr/>
              <a:t>7/4/2013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F8796A-36D3-49F4-AE2E-6978BD5A396E}" type="slidenum">
              <a:rPr lang="en-US" smtClean="0"/>
              <a:pPr/>
              <a:t>‹#›</a:t>
            </a:fld>
            <a:endParaRPr lang="en-US"/>
          </a:p>
        </p:txBody>
      </p:sp>
    </p:spTree>
    <p:extLst>
      <p:ext uri="{BB962C8B-B14F-4D97-AF65-F5344CB8AC3E}">
        <p14:creationId xmlns:p14="http://schemas.microsoft.com/office/powerpoint/2010/main" val="15700898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470387F-8238-45CD-8E68-0F460363B4CD}" type="datetimeFigureOut">
              <a:rPr lang="en-US" smtClean="0"/>
              <a:pPr/>
              <a:t>7/4/2013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DA3E937-5961-42F7-8D40-9E8225162A54}"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70387F-8238-45CD-8E68-0F460363B4CD}" type="datetimeFigureOut">
              <a:rPr lang="en-US" smtClean="0"/>
              <a:pPr/>
              <a:t>7/4/2013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DA3E937-5961-42F7-8D40-9E8225162A54}"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70387F-8238-45CD-8E68-0F460363B4CD}" type="datetimeFigureOut">
              <a:rPr lang="en-US" smtClean="0"/>
              <a:pPr/>
              <a:t>7/4/2013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DA3E937-5961-42F7-8D40-9E8225162A54}"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70387F-8238-45CD-8E68-0F460363B4CD}" type="datetimeFigureOut">
              <a:rPr lang="en-US" smtClean="0"/>
              <a:pPr/>
              <a:t>7/4/2013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DA3E937-5961-42F7-8D40-9E8225162A54}"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470387F-8238-45CD-8E68-0F460363B4CD}" type="datetimeFigureOut">
              <a:rPr lang="en-US" smtClean="0"/>
              <a:pPr/>
              <a:t>7/4/2013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DA3E937-5961-42F7-8D40-9E8225162A54}"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470387F-8238-45CD-8E68-0F460363B4CD}" type="datetimeFigureOut">
              <a:rPr lang="en-US" smtClean="0"/>
              <a:pPr/>
              <a:t>7/4/2013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DA3E937-5961-42F7-8D40-9E8225162A54}"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470387F-8238-45CD-8E68-0F460363B4CD}" type="datetimeFigureOut">
              <a:rPr lang="en-US" smtClean="0"/>
              <a:pPr/>
              <a:t>7/4/2013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DA3E937-5961-42F7-8D40-9E8225162A54}"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470387F-8238-45CD-8E68-0F460363B4CD}" type="datetimeFigureOut">
              <a:rPr lang="en-US" smtClean="0"/>
              <a:pPr/>
              <a:t>7/4/2013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DA3E937-5961-42F7-8D40-9E8225162A54}"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70387F-8238-45CD-8E68-0F460363B4CD}" type="datetimeFigureOut">
              <a:rPr lang="en-US" smtClean="0"/>
              <a:pPr/>
              <a:t>7/4/2013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DA3E937-5961-42F7-8D40-9E8225162A54}"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70387F-8238-45CD-8E68-0F460363B4CD}" type="datetimeFigureOut">
              <a:rPr lang="en-US" smtClean="0"/>
              <a:pPr/>
              <a:t>7/4/2013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DA3E937-5961-42F7-8D40-9E8225162A54}"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70387F-8238-45CD-8E68-0F460363B4CD}" type="datetimeFigureOut">
              <a:rPr lang="en-US" smtClean="0"/>
              <a:pPr/>
              <a:t>7/4/2013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DA3E937-5961-42F7-8D40-9E8225162A54}"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70387F-8238-45CD-8E68-0F460363B4CD}" type="datetimeFigureOut">
              <a:rPr lang="en-US" smtClean="0"/>
              <a:pPr/>
              <a:t>7/4/2013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3E937-5961-42F7-8D40-9E8225162A5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kpiinstitute.org/terms-and-conditions/" TargetMode="External"/><Relationship Id="rId2" Type="http://schemas.openxmlformats.org/officeDocument/2006/relationships/hyperlink" Target="http://www.balancedscorecardreview.com/pages/bsc-concept/component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00034" y="5643578"/>
            <a:ext cx="8072494" cy="107157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5" name="Rectangle 4"/>
          <p:cNvSpPr/>
          <p:nvPr/>
        </p:nvSpPr>
        <p:spPr>
          <a:xfrm>
            <a:off x="500034" y="5357826"/>
            <a:ext cx="8072494" cy="28575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000" dirty="0"/>
          </a:p>
        </p:txBody>
      </p:sp>
      <p:sp>
        <p:nvSpPr>
          <p:cNvPr id="6" name="Rectangle 5"/>
          <p:cNvSpPr/>
          <p:nvPr/>
        </p:nvSpPr>
        <p:spPr>
          <a:xfrm>
            <a:off x="214282" y="5143512"/>
            <a:ext cx="8643998" cy="214314"/>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400" b="1" i="1" dirty="0" smtClean="0"/>
              <a:t>Identity &amp; Purpose</a:t>
            </a:r>
            <a:endParaRPr lang="en-US" sz="1400" b="1" i="1" dirty="0"/>
          </a:p>
        </p:txBody>
      </p:sp>
      <p:sp>
        <p:nvSpPr>
          <p:cNvPr id="7" name="Rectangle 6"/>
          <p:cNvSpPr/>
          <p:nvPr/>
        </p:nvSpPr>
        <p:spPr>
          <a:xfrm>
            <a:off x="857224" y="3942176"/>
            <a:ext cx="3643338" cy="114300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8" name="Rectangle 7"/>
          <p:cNvSpPr/>
          <p:nvPr/>
        </p:nvSpPr>
        <p:spPr>
          <a:xfrm>
            <a:off x="4500562" y="3942176"/>
            <a:ext cx="3643338" cy="114300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9" name="Rectangle 8"/>
          <p:cNvSpPr/>
          <p:nvPr/>
        </p:nvSpPr>
        <p:spPr>
          <a:xfrm>
            <a:off x="857224" y="2942044"/>
            <a:ext cx="3643338" cy="100013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p:cNvSpPr/>
          <p:nvPr/>
        </p:nvSpPr>
        <p:spPr>
          <a:xfrm>
            <a:off x="4500562" y="2942044"/>
            <a:ext cx="3643338" cy="100013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1" name="Rectangle 10"/>
          <p:cNvSpPr/>
          <p:nvPr/>
        </p:nvSpPr>
        <p:spPr>
          <a:xfrm>
            <a:off x="1115616" y="2084788"/>
            <a:ext cx="2241938" cy="857256"/>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2" name="Rectangle 11"/>
          <p:cNvSpPr/>
          <p:nvPr/>
        </p:nvSpPr>
        <p:spPr>
          <a:xfrm>
            <a:off x="5715008" y="2084788"/>
            <a:ext cx="2169360" cy="857256"/>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3" name="Rectangle 12"/>
          <p:cNvSpPr/>
          <p:nvPr/>
        </p:nvSpPr>
        <p:spPr>
          <a:xfrm>
            <a:off x="3357554" y="2084788"/>
            <a:ext cx="2357454" cy="857256"/>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4" name="Rectangle 13"/>
          <p:cNvSpPr/>
          <p:nvPr/>
        </p:nvSpPr>
        <p:spPr>
          <a:xfrm>
            <a:off x="1428729" y="1498096"/>
            <a:ext cx="6196486" cy="58669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5" name="Rectangle 14"/>
          <p:cNvSpPr/>
          <p:nvPr/>
        </p:nvSpPr>
        <p:spPr>
          <a:xfrm>
            <a:off x="204973" y="1176824"/>
            <a:ext cx="8643998" cy="214314"/>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400" b="1" i="1" dirty="0" smtClean="0"/>
              <a:t>Desired State</a:t>
            </a:r>
            <a:endParaRPr lang="en-US" sz="1400" b="1" i="1" dirty="0"/>
          </a:p>
        </p:txBody>
      </p:sp>
      <p:sp>
        <p:nvSpPr>
          <p:cNvPr id="16" name="Rectangle 15"/>
          <p:cNvSpPr/>
          <p:nvPr/>
        </p:nvSpPr>
        <p:spPr>
          <a:xfrm>
            <a:off x="2000232" y="696686"/>
            <a:ext cx="4929222" cy="50006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sp>
        <p:nvSpPr>
          <p:cNvPr id="17" name="Rectangle 16"/>
          <p:cNvSpPr/>
          <p:nvPr/>
        </p:nvSpPr>
        <p:spPr>
          <a:xfrm>
            <a:off x="204973" y="482372"/>
            <a:ext cx="8643998" cy="214314"/>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b="1" i="1" dirty="0" smtClean="0"/>
              <a:t>Vision</a:t>
            </a:r>
            <a:endParaRPr lang="en-US" sz="1400" b="1" i="1" dirty="0"/>
          </a:p>
        </p:txBody>
      </p:sp>
      <p:sp>
        <p:nvSpPr>
          <p:cNvPr id="18" name="Oval 17"/>
          <p:cNvSpPr/>
          <p:nvPr/>
        </p:nvSpPr>
        <p:spPr>
          <a:xfrm>
            <a:off x="3357554" y="1498096"/>
            <a:ext cx="2357454" cy="214314"/>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000" b="1" dirty="0" smtClean="0"/>
              <a:t>2012 Target Achievements</a:t>
            </a:r>
            <a:endParaRPr lang="en-US" sz="1000" b="1" dirty="0"/>
          </a:p>
        </p:txBody>
      </p:sp>
      <p:sp>
        <p:nvSpPr>
          <p:cNvPr id="19" name="Oval 18"/>
          <p:cNvSpPr/>
          <p:nvPr/>
        </p:nvSpPr>
        <p:spPr>
          <a:xfrm>
            <a:off x="2857488" y="1990550"/>
            <a:ext cx="3429024" cy="214314"/>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000" b="1" dirty="0" smtClean="0"/>
              <a:t>Projection into the external environment</a:t>
            </a:r>
            <a:endParaRPr lang="en-US" sz="1000" b="1" dirty="0"/>
          </a:p>
        </p:txBody>
      </p:sp>
      <p:sp>
        <p:nvSpPr>
          <p:cNvPr id="20" name="Oval 19"/>
          <p:cNvSpPr/>
          <p:nvPr/>
        </p:nvSpPr>
        <p:spPr>
          <a:xfrm>
            <a:off x="2143108" y="2870606"/>
            <a:ext cx="4786346" cy="214314"/>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000" b="1" dirty="0" smtClean="0"/>
              <a:t>Key Successful factors / Value Drivers / Internal Capabilities</a:t>
            </a:r>
            <a:endParaRPr lang="en-US" sz="1000" b="1" dirty="0"/>
          </a:p>
        </p:txBody>
      </p:sp>
      <p:sp>
        <p:nvSpPr>
          <p:cNvPr id="21" name="Oval 20"/>
          <p:cNvSpPr/>
          <p:nvPr/>
        </p:nvSpPr>
        <p:spPr>
          <a:xfrm>
            <a:off x="553802" y="5429264"/>
            <a:ext cx="1785950" cy="15826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000" b="1" dirty="0" smtClean="0"/>
              <a:t>Mission</a:t>
            </a:r>
            <a:endParaRPr lang="en-US" sz="1000" b="1" dirty="0"/>
          </a:p>
        </p:txBody>
      </p:sp>
      <p:sp>
        <p:nvSpPr>
          <p:cNvPr id="22" name="Oval 21"/>
          <p:cNvSpPr/>
          <p:nvPr/>
        </p:nvSpPr>
        <p:spPr>
          <a:xfrm>
            <a:off x="6732240" y="6453336"/>
            <a:ext cx="1785950" cy="214314"/>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000" b="1" dirty="0" smtClean="0"/>
              <a:t>Values</a:t>
            </a:r>
            <a:endParaRPr lang="en-US" sz="1000" b="1" dirty="0"/>
          </a:p>
        </p:txBody>
      </p:sp>
      <p:sp>
        <p:nvSpPr>
          <p:cNvPr id="24" name="TextBox 23"/>
          <p:cNvSpPr txBox="1"/>
          <p:nvPr/>
        </p:nvSpPr>
        <p:spPr>
          <a:xfrm>
            <a:off x="571472" y="5643578"/>
            <a:ext cx="7858180" cy="1061829"/>
          </a:xfrm>
          <a:prstGeom prst="rect">
            <a:avLst/>
          </a:prstGeom>
          <a:noFill/>
        </p:spPr>
        <p:txBody>
          <a:bodyPr wrap="square" rtlCol="0">
            <a:spAutoFit/>
          </a:bodyPr>
          <a:lstStyle/>
          <a:p>
            <a:r>
              <a:rPr lang="en-US" sz="900" b="1" dirty="0" smtClean="0"/>
              <a:t>Safety</a:t>
            </a:r>
            <a:r>
              <a:rPr lang="en-US" sz="900" dirty="0" smtClean="0"/>
              <a:t>: the creation and relentless maintenance of a healthy and safe work environment and safe work practices in everything we do.</a:t>
            </a:r>
          </a:p>
          <a:p>
            <a:r>
              <a:rPr lang="en-US" sz="900" b="1" dirty="0" smtClean="0"/>
              <a:t>Integrity</a:t>
            </a:r>
            <a:r>
              <a:rPr lang="en-US" sz="900" dirty="0" smtClean="0"/>
              <a:t>: do the right things, do things right, say what you do and do what you say.</a:t>
            </a:r>
          </a:p>
          <a:p>
            <a:r>
              <a:rPr lang="en-US" sz="900" b="1" dirty="0" smtClean="0"/>
              <a:t>Honesty and openness in communication</a:t>
            </a:r>
            <a:r>
              <a:rPr lang="en-US" sz="900" dirty="0" smtClean="0"/>
              <a:t>: ethical and honest dealings with all stakeholders and openness in communication on an informed and need-to-know basis with due regard to privacy and confidentiality.</a:t>
            </a:r>
          </a:p>
          <a:p>
            <a:r>
              <a:rPr lang="en-US" sz="900" b="1" dirty="0" smtClean="0"/>
              <a:t>Customer focus</a:t>
            </a:r>
            <a:r>
              <a:rPr lang="en-US" sz="900" dirty="0" smtClean="0"/>
              <a:t>: all applicants and employees are entitled to high quality customer service.</a:t>
            </a:r>
          </a:p>
          <a:p>
            <a:r>
              <a:rPr lang="en-US" sz="900" b="1" dirty="0" smtClean="0"/>
              <a:t>Excellence: </a:t>
            </a:r>
            <a:r>
              <a:rPr lang="en-US" sz="900" dirty="0" smtClean="0"/>
              <a:t>develop and maintain high performance and proficiency standards in all services provided to both employees and applicant.</a:t>
            </a:r>
          </a:p>
          <a:p>
            <a:r>
              <a:rPr lang="en-US" sz="900" b="1" dirty="0" smtClean="0"/>
              <a:t>Competence</a:t>
            </a:r>
            <a:r>
              <a:rPr lang="en-US" sz="900" dirty="0" smtClean="0"/>
              <a:t>: develop a talented and motivated workforce, mastered through education, mentoring, training and experience.</a:t>
            </a:r>
            <a:endParaRPr lang="en-US" sz="900" dirty="0"/>
          </a:p>
        </p:txBody>
      </p:sp>
      <p:sp>
        <p:nvSpPr>
          <p:cNvPr id="25" name="TextBox 24"/>
          <p:cNvSpPr txBox="1"/>
          <p:nvPr/>
        </p:nvSpPr>
        <p:spPr>
          <a:xfrm>
            <a:off x="928662" y="3942176"/>
            <a:ext cx="3357586" cy="938719"/>
          </a:xfrm>
          <a:prstGeom prst="rect">
            <a:avLst/>
          </a:prstGeom>
          <a:noFill/>
        </p:spPr>
        <p:txBody>
          <a:bodyPr wrap="square" rtlCol="0">
            <a:spAutoFit/>
          </a:bodyPr>
          <a:lstStyle/>
          <a:p>
            <a:pPr algn="ctr"/>
            <a:r>
              <a:rPr lang="en-US" sz="1000" b="1" dirty="0" smtClean="0"/>
              <a:t>Our Shareholders</a:t>
            </a:r>
          </a:p>
          <a:p>
            <a:pPr>
              <a:buFont typeface="Arial" pitchFamily="34" charset="0"/>
              <a:buChar char="•"/>
            </a:pPr>
            <a:r>
              <a:rPr lang="en-US" sz="900" dirty="0" smtClean="0"/>
              <a:t> </a:t>
            </a:r>
            <a:r>
              <a:rPr lang="en-US" sz="900" b="1" dirty="0" smtClean="0"/>
              <a:t>Value generation </a:t>
            </a:r>
            <a:r>
              <a:rPr lang="en-US" sz="900" dirty="0" smtClean="0"/>
              <a:t>– Fiduciary responsibility, dividend generation by unlocking value and generating savings.</a:t>
            </a:r>
          </a:p>
          <a:p>
            <a:pPr>
              <a:buFont typeface="Arial" pitchFamily="34" charset="0"/>
              <a:buChar char="•"/>
            </a:pPr>
            <a:r>
              <a:rPr lang="en-US" sz="900" dirty="0" smtClean="0"/>
              <a:t> </a:t>
            </a:r>
            <a:r>
              <a:rPr lang="en-US" sz="900" b="1" dirty="0" smtClean="0"/>
              <a:t>Sustainable development </a:t>
            </a:r>
            <a:r>
              <a:rPr lang="en-US" sz="900" dirty="0" smtClean="0"/>
              <a:t>– Strategic decisions are derived from responses to changes in the environment and long term thinking aimed to ensure we are sustainable and relevant.</a:t>
            </a:r>
            <a:endParaRPr lang="en-US" sz="900" dirty="0"/>
          </a:p>
        </p:txBody>
      </p:sp>
      <p:sp>
        <p:nvSpPr>
          <p:cNvPr id="26" name="TextBox 25"/>
          <p:cNvSpPr txBox="1"/>
          <p:nvPr/>
        </p:nvSpPr>
        <p:spPr>
          <a:xfrm>
            <a:off x="4500562" y="3929066"/>
            <a:ext cx="3643338" cy="1215717"/>
          </a:xfrm>
          <a:prstGeom prst="rect">
            <a:avLst/>
          </a:prstGeom>
          <a:noFill/>
        </p:spPr>
        <p:txBody>
          <a:bodyPr wrap="square" rtlCol="0">
            <a:spAutoFit/>
          </a:bodyPr>
          <a:lstStyle/>
          <a:p>
            <a:pPr algn="ctr"/>
            <a:r>
              <a:rPr lang="en-US" sz="1000" b="1" dirty="0" smtClean="0"/>
              <a:t>Our People</a:t>
            </a:r>
          </a:p>
          <a:p>
            <a:pPr>
              <a:buFont typeface="Arial" pitchFamily="34" charset="0"/>
              <a:buChar char="•"/>
            </a:pPr>
            <a:r>
              <a:rPr lang="en-US" sz="900" dirty="0" smtClean="0"/>
              <a:t> </a:t>
            </a:r>
            <a:r>
              <a:rPr lang="en-US" sz="900" b="1" dirty="0" smtClean="0"/>
              <a:t>Management / leadership </a:t>
            </a:r>
            <a:r>
              <a:rPr lang="en-US" sz="900" dirty="0" smtClean="0"/>
              <a:t>– Management is committed to working on strategy implementation and evaluates on their ability to coach / advice / guide and ensures successful outcomes.</a:t>
            </a:r>
          </a:p>
          <a:p>
            <a:pPr>
              <a:buFont typeface="Arial" pitchFamily="34" charset="0"/>
              <a:buChar char="•"/>
            </a:pPr>
            <a:r>
              <a:rPr lang="en-US" sz="900" dirty="0" smtClean="0"/>
              <a:t> </a:t>
            </a:r>
            <a:r>
              <a:rPr lang="en-US" sz="900" b="1" dirty="0" smtClean="0"/>
              <a:t>Individual and team capabilities </a:t>
            </a:r>
            <a:r>
              <a:rPr lang="en-US" sz="900" dirty="0" smtClean="0"/>
              <a:t>– Capabilities are built and maintained through formal training programs  and mentoring programs.</a:t>
            </a:r>
          </a:p>
          <a:p>
            <a:pPr>
              <a:buFont typeface="Arial" pitchFamily="34" charset="0"/>
              <a:buChar char="•"/>
            </a:pPr>
            <a:r>
              <a:rPr lang="en-US" sz="900" dirty="0"/>
              <a:t> </a:t>
            </a:r>
            <a:r>
              <a:rPr lang="en-US" sz="900" b="1" dirty="0" smtClean="0"/>
              <a:t>Organizational culture </a:t>
            </a:r>
            <a:r>
              <a:rPr lang="en-US" sz="900" dirty="0" smtClean="0"/>
              <a:t>– Culture of performance, nurtured by staff and management.</a:t>
            </a:r>
            <a:endParaRPr lang="en-US" sz="900" dirty="0"/>
          </a:p>
        </p:txBody>
      </p:sp>
      <p:sp>
        <p:nvSpPr>
          <p:cNvPr id="27" name="TextBox 26"/>
          <p:cNvSpPr txBox="1"/>
          <p:nvPr/>
        </p:nvSpPr>
        <p:spPr>
          <a:xfrm>
            <a:off x="4572000" y="3013483"/>
            <a:ext cx="3500462" cy="938719"/>
          </a:xfrm>
          <a:prstGeom prst="rect">
            <a:avLst/>
          </a:prstGeom>
          <a:noFill/>
        </p:spPr>
        <p:txBody>
          <a:bodyPr wrap="square" rtlCol="0">
            <a:spAutoFit/>
          </a:bodyPr>
          <a:lstStyle/>
          <a:p>
            <a:pPr algn="ctr"/>
            <a:r>
              <a:rPr lang="en-US" sz="1000" b="1" dirty="0" smtClean="0"/>
              <a:t>Our Services</a:t>
            </a:r>
          </a:p>
          <a:p>
            <a:pPr>
              <a:buFont typeface="Arial" pitchFamily="34" charset="0"/>
              <a:buChar char="•"/>
            </a:pPr>
            <a:r>
              <a:rPr lang="en-US" sz="900" dirty="0" smtClean="0"/>
              <a:t> </a:t>
            </a:r>
            <a:r>
              <a:rPr lang="en-US" sz="900" b="1" dirty="0" smtClean="0"/>
              <a:t>Efficiency of processes </a:t>
            </a:r>
            <a:r>
              <a:rPr lang="en-US" sz="900" dirty="0" smtClean="0"/>
              <a:t>– We operate reliable, robust services, monitored for quality.</a:t>
            </a:r>
          </a:p>
          <a:p>
            <a:pPr>
              <a:buFont typeface="Arial" pitchFamily="34" charset="0"/>
              <a:buChar char="•"/>
            </a:pPr>
            <a:r>
              <a:rPr lang="en-US" sz="900" dirty="0" smtClean="0"/>
              <a:t> </a:t>
            </a:r>
            <a:r>
              <a:rPr lang="en-US" sz="900" b="1" dirty="0" smtClean="0"/>
              <a:t>Process efficiency </a:t>
            </a:r>
            <a:r>
              <a:rPr lang="en-US" sz="900" dirty="0" smtClean="0"/>
              <a:t>– All operational processes are mapped  and optimized to be cost efficient information systems – information systems meet the service management business needs.</a:t>
            </a:r>
            <a:endParaRPr lang="en-US" sz="900" dirty="0"/>
          </a:p>
        </p:txBody>
      </p:sp>
      <p:sp>
        <p:nvSpPr>
          <p:cNvPr id="28" name="TextBox 27"/>
          <p:cNvSpPr txBox="1"/>
          <p:nvPr/>
        </p:nvSpPr>
        <p:spPr>
          <a:xfrm>
            <a:off x="928662" y="3013482"/>
            <a:ext cx="3571900" cy="800219"/>
          </a:xfrm>
          <a:prstGeom prst="rect">
            <a:avLst/>
          </a:prstGeom>
          <a:noFill/>
        </p:spPr>
        <p:txBody>
          <a:bodyPr wrap="square" rtlCol="0">
            <a:spAutoFit/>
          </a:bodyPr>
          <a:lstStyle/>
          <a:p>
            <a:pPr algn="ctr"/>
            <a:r>
              <a:rPr lang="en-US" sz="1000" b="1" dirty="0" smtClean="0"/>
              <a:t>Our customers</a:t>
            </a:r>
          </a:p>
          <a:p>
            <a:pPr>
              <a:buFont typeface="Arial" pitchFamily="34" charset="0"/>
              <a:buChar char="•"/>
            </a:pPr>
            <a:r>
              <a:rPr lang="en-US" sz="900" dirty="0" smtClean="0"/>
              <a:t> </a:t>
            </a:r>
            <a:r>
              <a:rPr lang="en-US" sz="900" b="1" dirty="0" smtClean="0"/>
              <a:t>Responsive to customer needs </a:t>
            </a:r>
            <a:r>
              <a:rPr lang="en-US" sz="900" dirty="0" smtClean="0"/>
              <a:t>– We understand and partner with internal customers to address their needs.</a:t>
            </a:r>
          </a:p>
          <a:p>
            <a:pPr>
              <a:buFont typeface="Arial" pitchFamily="34" charset="0"/>
              <a:buChar char="•"/>
            </a:pPr>
            <a:r>
              <a:rPr lang="en-US" sz="900" dirty="0" smtClean="0"/>
              <a:t> </a:t>
            </a:r>
            <a:r>
              <a:rPr lang="en-US" sz="900" b="1" dirty="0" smtClean="0"/>
              <a:t>Competitive services </a:t>
            </a:r>
            <a:r>
              <a:rPr lang="en-US" sz="900" dirty="0" smtClean="0"/>
              <a:t>– Our effective solutions provide the organization with good value for money.</a:t>
            </a:r>
            <a:endParaRPr lang="en-US" sz="900" dirty="0"/>
          </a:p>
        </p:txBody>
      </p:sp>
      <p:sp>
        <p:nvSpPr>
          <p:cNvPr id="29" name="TextBox 28"/>
          <p:cNvSpPr txBox="1"/>
          <p:nvPr/>
        </p:nvSpPr>
        <p:spPr>
          <a:xfrm>
            <a:off x="1428728" y="2048340"/>
            <a:ext cx="1857388" cy="661720"/>
          </a:xfrm>
          <a:prstGeom prst="rect">
            <a:avLst/>
          </a:prstGeom>
          <a:noFill/>
        </p:spPr>
        <p:txBody>
          <a:bodyPr wrap="square" rtlCol="0">
            <a:spAutoFit/>
          </a:bodyPr>
          <a:lstStyle/>
          <a:p>
            <a:pPr algn="ctr"/>
            <a:r>
              <a:rPr lang="en-US" sz="1000" b="1" dirty="0" smtClean="0"/>
              <a:t>Relationships</a:t>
            </a:r>
          </a:p>
          <a:p>
            <a:pPr>
              <a:buFont typeface="Arial" pitchFamily="34" charset="0"/>
              <a:buChar char="•"/>
            </a:pPr>
            <a:r>
              <a:rPr lang="en-US" sz="900" dirty="0" smtClean="0"/>
              <a:t>  We partner with specialized recruiting  and training  companies  to deliver value added services.</a:t>
            </a:r>
            <a:endParaRPr lang="en-US" sz="900" dirty="0"/>
          </a:p>
        </p:txBody>
      </p:sp>
      <p:sp>
        <p:nvSpPr>
          <p:cNvPr id="30" name="TextBox 29"/>
          <p:cNvSpPr txBox="1"/>
          <p:nvPr/>
        </p:nvSpPr>
        <p:spPr>
          <a:xfrm>
            <a:off x="3428992" y="2191216"/>
            <a:ext cx="2143140" cy="661720"/>
          </a:xfrm>
          <a:prstGeom prst="rect">
            <a:avLst/>
          </a:prstGeom>
          <a:noFill/>
        </p:spPr>
        <p:txBody>
          <a:bodyPr wrap="square" rtlCol="0">
            <a:spAutoFit/>
          </a:bodyPr>
          <a:lstStyle/>
          <a:p>
            <a:pPr algn="ctr"/>
            <a:r>
              <a:rPr lang="en-US" sz="1000" b="1" dirty="0" smtClean="0"/>
              <a:t>Value Added</a:t>
            </a:r>
          </a:p>
          <a:p>
            <a:pPr>
              <a:buFont typeface="Arial" pitchFamily="34" charset="0"/>
              <a:buChar char="•"/>
            </a:pPr>
            <a:r>
              <a:rPr lang="en-US" sz="900" dirty="0" smtClean="0"/>
              <a:t>   We contribute to the optimization of resources and improved service delivery to our applicants and employees.</a:t>
            </a:r>
            <a:endParaRPr lang="en-US" sz="900" dirty="0"/>
          </a:p>
        </p:txBody>
      </p:sp>
      <p:sp>
        <p:nvSpPr>
          <p:cNvPr id="31" name="TextBox 30"/>
          <p:cNvSpPr txBox="1"/>
          <p:nvPr/>
        </p:nvSpPr>
        <p:spPr>
          <a:xfrm>
            <a:off x="5857884" y="2048340"/>
            <a:ext cx="1954476" cy="800219"/>
          </a:xfrm>
          <a:prstGeom prst="rect">
            <a:avLst/>
          </a:prstGeom>
          <a:noFill/>
        </p:spPr>
        <p:txBody>
          <a:bodyPr wrap="square" rtlCol="0">
            <a:spAutoFit/>
          </a:bodyPr>
          <a:lstStyle/>
          <a:p>
            <a:pPr algn="ctr"/>
            <a:r>
              <a:rPr lang="en-US" sz="1000" b="1" dirty="0" smtClean="0"/>
              <a:t>Brand</a:t>
            </a:r>
          </a:p>
          <a:p>
            <a:r>
              <a:rPr lang="en-US" sz="900" dirty="0" smtClean="0"/>
              <a:t>We are recognized among the companies that provide excellent working environments and  best personal development opportunities.</a:t>
            </a:r>
            <a:endParaRPr lang="en-US" sz="900" dirty="0"/>
          </a:p>
        </p:txBody>
      </p:sp>
      <p:sp>
        <p:nvSpPr>
          <p:cNvPr id="32" name="TextBox 31"/>
          <p:cNvSpPr txBox="1"/>
          <p:nvPr/>
        </p:nvSpPr>
        <p:spPr>
          <a:xfrm>
            <a:off x="1540122" y="1739327"/>
            <a:ext cx="1785095" cy="246221"/>
          </a:xfrm>
          <a:prstGeom prst="rect">
            <a:avLst/>
          </a:prstGeom>
          <a:noFill/>
        </p:spPr>
        <p:txBody>
          <a:bodyPr wrap="square" rtlCol="0">
            <a:spAutoFit/>
          </a:bodyPr>
          <a:lstStyle/>
          <a:p>
            <a:r>
              <a:rPr lang="en-US" sz="1000" b="1" dirty="0" smtClean="0"/>
              <a:t>100% HR processes optimized</a:t>
            </a:r>
            <a:endParaRPr lang="en-US" sz="1000" b="1" dirty="0"/>
          </a:p>
        </p:txBody>
      </p:sp>
      <p:sp>
        <p:nvSpPr>
          <p:cNvPr id="33" name="TextBox 32"/>
          <p:cNvSpPr txBox="1"/>
          <p:nvPr/>
        </p:nvSpPr>
        <p:spPr>
          <a:xfrm>
            <a:off x="3415839" y="1712410"/>
            <a:ext cx="2583168" cy="246221"/>
          </a:xfrm>
          <a:prstGeom prst="rect">
            <a:avLst/>
          </a:prstGeom>
          <a:noFill/>
        </p:spPr>
        <p:txBody>
          <a:bodyPr wrap="square" rtlCol="0">
            <a:spAutoFit/>
          </a:bodyPr>
          <a:lstStyle/>
          <a:p>
            <a:pPr algn="ctr"/>
            <a:r>
              <a:rPr lang="en-US" sz="1000" b="1" dirty="0" smtClean="0"/>
              <a:t>95% On-time delivery of HR service requests</a:t>
            </a:r>
            <a:endParaRPr lang="en-US" sz="1000" b="1" dirty="0"/>
          </a:p>
        </p:txBody>
      </p:sp>
      <p:sp>
        <p:nvSpPr>
          <p:cNvPr id="34" name="TextBox 33"/>
          <p:cNvSpPr txBox="1"/>
          <p:nvPr/>
        </p:nvSpPr>
        <p:spPr>
          <a:xfrm>
            <a:off x="6094998" y="1635465"/>
            <a:ext cx="1357322" cy="400110"/>
          </a:xfrm>
          <a:prstGeom prst="rect">
            <a:avLst/>
          </a:prstGeom>
          <a:noFill/>
        </p:spPr>
        <p:txBody>
          <a:bodyPr wrap="square" rtlCol="0">
            <a:spAutoFit/>
          </a:bodyPr>
          <a:lstStyle/>
          <a:p>
            <a:pPr algn="ctr"/>
            <a:r>
              <a:rPr lang="en-US" sz="1000" b="1" dirty="0" smtClean="0"/>
              <a:t>80% Internal customer satisfaction</a:t>
            </a:r>
            <a:endParaRPr lang="en-US" sz="1000" b="1" dirty="0"/>
          </a:p>
        </p:txBody>
      </p:sp>
      <p:sp>
        <p:nvSpPr>
          <p:cNvPr id="35" name="TextBox 34"/>
          <p:cNvSpPr txBox="1"/>
          <p:nvPr/>
        </p:nvSpPr>
        <p:spPr>
          <a:xfrm>
            <a:off x="1965580" y="797936"/>
            <a:ext cx="4929222" cy="369332"/>
          </a:xfrm>
          <a:prstGeom prst="rect">
            <a:avLst/>
          </a:prstGeom>
          <a:noFill/>
        </p:spPr>
        <p:txBody>
          <a:bodyPr wrap="square" rtlCol="0">
            <a:spAutoFit/>
          </a:bodyPr>
          <a:lstStyle/>
          <a:p>
            <a:pPr algn="ctr"/>
            <a:r>
              <a:rPr lang="en-US" sz="900" i="1" dirty="0" smtClean="0"/>
              <a:t>To play a pivotal role within the organization  general setting by nurturing a culture of performance through the development of cost effective and result oriented HR programs.</a:t>
            </a:r>
            <a:endParaRPr lang="en-US" sz="900" i="1" dirty="0"/>
          </a:p>
        </p:txBody>
      </p:sp>
      <p:sp>
        <p:nvSpPr>
          <p:cNvPr id="38" name="TextBox 37"/>
          <p:cNvSpPr txBox="1"/>
          <p:nvPr/>
        </p:nvSpPr>
        <p:spPr>
          <a:xfrm>
            <a:off x="2714612" y="5429264"/>
            <a:ext cx="5643602" cy="230832"/>
          </a:xfrm>
          <a:prstGeom prst="rect">
            <a:avLst/>
          </a:prstGeom>
          <a:noFill/>
        </p:spPr>
        <p:txBody>
          <a:bodyPr wrap="square" rtlCol="0">
            <a:spAutoFit/>
          </a:bodyPr>
          <a:lstStyle/>
          <a:p>
            <a:r>
              <a:rPr lang="en-US" sz="900" dirty="0" smtClean="0"/>
              <a:t>To provide  high quality HR services to support organizational value generation.</a:t>
            </a:r>
            <a:endParaRPr lang="en-US" sz="900" dirty="0"/>
          </a:p>
        </p:txBody>
      </p:sp>
      <p:sp>
        <p:nvSpPr>
          <p:cNvPr id="36" name="Text Box 16"/>
          <p:cNvSpPr txBox="1">
            <a:spLocks noChangeArrowheads="1"/>
          </p:cNvSpPr>
          <p:nvPr/>
        </p:nvSpPr>
        <p:spPr bwMode="auto">
          <a:xfrm>
            <a:off x="1763688" y="142852"/>
            <a:ext cx="5624983" cy="369332"/>
          </a:xfrm>
          <a:prstGeom prst="rect">
            <a:avLst/>
          </a:prstGeom>
          <a:noFill/>
          <a:ln w="9525">
            <a:noFill/>
            <a:miter lim="800000"/>
            <a:headEnd/>
            <a:tailEnd/>
          </a:ln>
        </p:spPr>
        <p:txBody>
          <a:bodyPr wrap="square">
            <a:spAutoFit/>
          </a:bodyPr>
          <a:lstStyle/>
          <a:p>
            <a:pPr algn="ctr">
              <a:spcBef>
                <a:spcPct val="50000"/>
              </a:spcBef>
            </a:pPr>
            <a:r>
              <a:rPr lang="en-US" dirty="0" smtClean="0"/>
              <a:t>Human Resources Department Desired State of Evolution</a:t>
            </a:r>
            <a:endParaRPr lang="ro-RO" dirty="0"/>
          </a:p>
        </p:txBody>
      </p:sp>
      <p:sp>
        <p:nvSpPr>
          <p:cNvPr id="37" name="TextBox 36"/>
          <p:cNvSpPr txBox="1"/>
          <p:nvPr/>
        </p:nvSpPr>
        <p:spPr>
          <a:xfrm>
            <a:off x="500034" y="6669360"/>
            <a:ext cx="8072494" cy="230832"/>
          </a:xfrm>
          <a:prstGeom prst="rect">
            <a:avLst/>
          </a:prstGeom>
          <a:noFill/>
        </p:spPr>
        <p:txBody>
          <a:bodyPr wrap="square" rtlCol="0">
            <a:spAutoFit/>
          </a:bodyPr>
          <a:lstStyle/>
          <a:p>
            <a:pPr algn="ctr"/>
            <a:r>
              <a:rPr lang="en-AU" sz="900" b="1" dirty="0" smtClean="0">
                <a:solidFill>
                  <a:schemeClr val="bg1">
                    <a:lumMod val="65000"/>
                  </a:schemeClr>
                </a:solidFill>
              </a:rPr>
              <a:t>smartKPIs.com prepopulated template. Developed for demonstration purposed only. To be customised as per the environment in which each organisation operates.</a:t>
            </a:r>
            <a:endParaRPr lang="en-AU" sz="900" b="1" dirty="0">
              <a:solidFill>
                <a:schemeClr val="bg1">
                  <a:lumMod val="65000"/>
                </a:scheme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68280"/>
          </a:xfrm>
        </p:spPr>
        <p:txBody>
          <a:bodyPr>
            <a:normAutofit/>
          </a:bodyPr>
          <a:lstStyle/>
          <a:p>
            <a:r>
              <a:rPr lang="en-US" sz="1400" b="1" dirty="0" smtClean="0"/>
              <a:t>Desired State of Evolution (DSOE) – Brief Description</a:t>
            </a:r>
            <a:endParaRPr lang="en-US" sz="1400" b="1" dirty="0"/>
          </a:p>
        </p:txBody>
      </p:sp>
      <p:sp>
        <p:nvSpPr>
          <p:cNvPr id="3" name="Content Placeholder 2"/>
          <p:cNvSpPr>
            <a:spLocks noGrp="1"/>
          </p:cNvSpPr>
          <p:nvPr>
            <p:ph idx="1"/>
          </p:nvPr>
        </p:nvSpPr>
        <p:spPr>
          <a:xfrm>
            <a:off x="428596" y="928670"/>
            <a:ext cx="8229600" cy="4929222"/>
          </a:xfrm>
        </p:spPr>
        <p:txBody>
          <a:bodyPr>
            <a:normAutofit lnSpcReduction="10000"/>
          </a:bodyPr>
          <a:lstStyle/>
          <a:p>
            <a:pPr>
              <a:buNone/>
            </a:pPr>
            <a:r>
              <a:rPr lang="en-US" sz="1200" dirty="0" smtClean="0"/>
              <a:t>          In order to implement a logical and articulated strategic performance management system, any entity should clearly identify its purposeful identity: who it is, what its values are, what is the direction it is heading to and what it is trying to achieve. Thus, the process of integration of all strategic statements of an organization that comprises values, mission, destination statement and vision is facilitated by the creation of the Desired State of Evolution.</a:t>
            </a:r>
          </a:p>
          <a:p>
            <a:pPr>
              <a:buNone/>
            </a:pPr>
            <a:r>
              <a:rPr lang="en-US" sz="1200" dirty="0" smtClean="0"/>
              <a:t> </a:t>
            </a:r>
          </a:p>
          <a:p>
            <a:pPr lvl="1"/>
            <a:r>
              <a:rPr lang="en-US" sz="1200" b="1" dirty="0" smtClean="0"/>
              <a:t>The first level</a:t>
            </a:r>
            <a:r>
              <a:rPr lang="en-US" sz="1200" dirty="0" smtClean="0"/>
              <a:t>, “</a:t>
            </a:r>
            <a:r>
              <a:rPr lang="en-US" sz="1200" i="1" dirty="0" smtClean="0"/>
              <a:t>Identity and purpose</a:t>
            </a:r>
            <a:r>
              <a:rPr lang="en-US" sz="1200" dirty="0" smtClean="0"/>
              <a:t>” is represented by the mission and values of the organization. The mission statement is essential, as it represents the reason why the organization exists. Linked to it are organizational values used by many organizations to drive behavior, being considered an integral part of organizational culture. By linking them to the mission, desired state and vision, they become an important component of the strategy management system and key elements or organizational communication.</a:t>
            </a:r>
          </a:p>
          <a:p>
            <a:pPr lvl="1">
              <a:buNone/>
            </a:pPr>
            <a:r>
              <a:rPr lang="en-US" sz="1200" dirty="0" smtClean="0"/>
              <a:t> </a:t>
            </a:r>
          </a:p>
          <a:p>
            <a:pPr lvl="1"/>
            <a:r>
              <a:rPr lang="en-US" sz="1200" dirty="0" smtClean="0"/>
              <a:t>“</a:t>
            </a:r>
            <a:r>
              <a:rPr lang="en-US" sz="1200" i="1" dirty="0" smtClean="0"/>
              <a:t>Desired State”, </a:t>
            </a:r>
            <a:r>
              <a:rPr lang="en-US" sz="1200" b="1" dirty="0" smtClean="0"/>
              <a:t>the second level</a:t>
            </a:r>
            <a:r>
              <a:rPr lang="en-US" sz="1200" dirty="0" smtClean="0"/>
              <a:t> of components is represented by three sets of elements. This is an intermediary level that makes the link between mission and vision. It integrates the “</a:t>
            </a:r>
            <a:r>
              <a:rPr lang="en-US" sz="1200" i="1" dirty="0" smtClean="0"/>
              <a:t>destination statement</a:t>
            </a:r>
            <a:r>
              <a:rPr lang="en-US" sz="1200" dirty="0" smtClean="0"/>
              <a:t>” approach of representing the desired state of the organisation at a future point, while adding by internal oriented capabilities, competencies, value drivers or key success factors and the projection of the organization in the external environment </a:t>
            </a:r>
          </a:p>
          <a:p>
            <a:pPr lvl="1">
              <a:buNone/>
            </a:pPr>
            <a:r>
              <a:rPr lang="en-US" sz="1200" dirty="0" smtClean="0"/>
              <a:t> </a:t>
            </a:r>
          </a:p>
          <a:p>
            <a:pPr lvl="1"/>
            <a:r>
              <a:rPr lang="en-US" sz="1200" b="1" dirty="0" smtClean="0"/>
              <a:t>The third level</a:t>
            </a:r>
            <a:r>
              <a:rPr lang="en-US" sz="1200" dirty="0" smtClean="0"/>
              <a:t> is represented by the “</a:t>
            </a:r>
            <a:r>
              <a:rPr lang="en-US" sz="1200" i="1" dirty="0"/>
              <a:t>V</a:t>
            </a:r>
            <a:r>
              <a:rPr lang="en-US" sz="1200" i="1" dirty="0" smtClean="0"/>
              <a:t>ision </a:t>
            </a:r>
            <a:r>
              <a:rPr lang="en-US" sz="1200" i="1" dirty="0"/>
              <a:t>S</a:t>
            </a:r>
            <a:r>
              <a:rPr lang="en-US" sz="1200" i="1" dirty="0" smtClean="0"/>
              <a:t>tatement</a:t>
            </a:r>
            <a:r>
              <a:rPr lang="en-US" sz="1200" dirty="0" smtClean="0"/>
              <a:t>”, as a representation of the desired state of the organization in a more distant future.</a:t>
            </a:r>
          </a:p>
          <a:p>
            <a:pPr>
              <a:buNone/>
            </a:pPr>
            <a:endParaRPr lang="en-US" sz="1200" dirty="0" smtClean="0"/>
          </a:p>
          <a:p>
            <a:pPr>
              <a:buNone/>
            </a:pPr>
            <a:r>
              <a:rPr lang="en-US" sz="1200" dirty="0" smtClean="0"/>
              <a:t>          The sequence: </a:t>
            </a:r>
            <a:r>
              <a:rPr lang="en-US" sz="1200" i="1" dirty="0" smtClean="0"/>
              <a:t>Values -&gt; Mission -&gt; Desired State -&gt; Vision</a:t>
            </a:r>
            <a:r>
              <a:rPr lang="en-US" sz="1200" dirty="0" smtClean="0"/>
              <a:t> represents a storyline that illustrates the desired evolution path of the organization.</a:t>
            </a:r>
          </a:p>
          <a:p>
            <a:endParaRPr lang="en-US" sz="1200" dirty="0" smtClean="0"/>
          </a:p>
          <a:p>
            <a:pPr marL="0" indent="0">
              <a:buNone/>
            </a:pPr>
            <a:r>
              <a:rPr lang="en-US" sz="1200" dirty="0" smtClean="0"/>
              <a:t>For more details about the Desired State of Evolution please visit: </a:t>
            </a:r>
            <a:r>
              <a:rPr lang="en-US" sz="900" dirty="0" smtClean="0">
                <a:hlinkClick r:id="rId2"/>
              </a:rPr>
              <a:t>http://www.balancedscorecardreview.com/pages/bsc-concept/components/</a:t>
            </a:r>
            <a:r>
              <a:rPr lang="en-US" sz="900" dirty="0" smtClean="0"/>
              <a:t>  </a:t>
            </a:r>
          </a:p>
          <a:p>
            <a:endParaRPr lang="en-US" sz="1200" dirty="0" smtClean="0"/>
          </a:p>
          <a:p>
            <a:pPr marL="0" indent="0">
              <a:buNone/>
            </a:pPr>
            <a:r>
              <a:rPr lang="en-US" sz="1200" u="sng" dirty="0" smtClean="0">
                <a:hlinkClick r:id="rId3"/>
              </a:rPr>
              <a:t>Template © </a:t>
            </a:r>
            <a:r>
              <a:rPr lang="en-US" sz="1200" u="sng" dirty="0" smtClean="0">
                <a:hlinkClick r:id="rId3"/>
              </a:rPr>
              <a:t>KPI </a:t>
            </a:r>
            <a:r>
              <a:rPr lang="en-US" sz="1200" u="sng" dirty="0" err="1" smtClean="0">
                <a:hlinkClick r:id="rId3"/>
              </a:rPr>
              <a:t>Insititute</a:t>
            </a:r>
            <a:r>
              <a:rPr lang="en-US" sz="1200" u="sng" dirty="0" smtClean="0">
                <a:hlinkClick r:id="rId3"/>
              </a:rPr>
              <a:t> Ltd </a:t>
            </a:r>
            <a:r>
              <a:rPr lang="en-US" sz="1200" u="sng" dirty="0" smtClean="0">
                <a:hlinkClick r:id="rId3"/>
              </a:rPr>
              <a:t>2011. Terms of use available at: http://www.smartkpis.com/terms-of-use.html (“Template Terms”)</a:t>
            </a:r>
            <a:endParaRPr lang="en-US" sz="12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438</TotalTime>
  <Words>580</Words>
  <Application>Microsoft Office PowerPoint</Application>
  <PresentationFormat>On-screen Show (4:3)</PresentationFormat>
  <Paragraphs>54</Paragraphs>
  <Slides>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vt:i4>
      </vt:variant>
    </vt:vector>
  </HeadingPairs>
  <TitlesOfParts>
    <vt:vector size="5" baseType="lpstr">
      <vt:lpstr>Arial</vt:lpstr>
      <vt:lpstr>Calibri</vt:lpstr>
      <vt:lpstr>Office Theme</vt:lpstr>
      <vt:lpstr>PowerPoint Presentation</vt:lpstr>
      <vt:lpstr>Desired State of Evolution (DSOE) – Brief Description</vt:lpstr>
    </vt:vector>
  </TitlesOfParts>
  <Company>eab group Pty. 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Human Resources Department Desired State of Evolution</dc:title>
  <dc:creator>eab group Pty. Ltd.</dc:creator>
  <dc:description>Template © eab group Pty Ltd 2010. Terms of use available at: http://www.smartkpis.com/terms-of-use.html (“Template Terms”)</dc:description>
  <cp:lastModifiedBy>AcerTravelMate</cp:lastModifiedBy>
  <cp:revision>59</cp:revision>
  <dcterms:created xsi:type="dcterms:W3CDTF">2010-10-25T23:27:45Z</dcterms:created>
  <dcterms:modified xsi:type="dcterms:W3CDTF">2013-07-04T12:54:29Z</dcterms:modified>
</cp:coreProperties>
</file>